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handoutMasterIdLst>
    <p:handoutMasterId r:id="rId15"/>
  </p:handoutMasterIdLst>
  <p:sldIdLst>
    <p:sldId id="256" r:id="rId2"/>
    <p:sldId id="271" r:id="rId3"/>
    <p:sldId id="277" r:id="rId4"/>
    <p:sldId id="280" r:id="rId5"/>
    <p:sldId id="279" r:id="rId6"/>
    <p:sldId id="281" r:id="rId7"/>
    <p:sldId id="272" r:id="rId8"/>
    <p:sldId id="267" r:id="rId9"/>
    <p:sldId id="269" r:id="rId10"/>
    <p:sldId id="278" r:id="rId11"/>
    <p:sldId id="274" r:id="rId12"/>
    <p:sldId id="275" r:id="rId13"/>
    <p:sldId id="276" r:id="rId14"/>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912" autoAdjust="0"/>
    <p:restoredTop sz="94660"/>
  </p:normalViewPr>
  <p:slideViewPr>
    <p:cSldViewPr>
      <p:cViewPr>
        <p:scale>
          <a:sx n="75" d="100"/>
          <a:sy n="75" d="100"/>
        </p:scale>
        <p:origin x="-1692" y="-7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4E8A60DA-8DEF-4F59-93E1-2F500D7F0D62}" type="datetimeFigureOut">
              <a:rPr lang="en-US" smtClean="0"/>
              <a:pPr/>
              <a:t>10/6/2014</a:t>
            </a:fld>
            <a:endParaRPr lang="en-US" dirty="0"/>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94A19F5B-B509-4181-A5A1-759A4C1251CC}" type="slidenum">
              <a:rPr lang="en-US" smtClean="0"/>
              <a:pPr/>
              <a:t>‹#›</a:t>
            </a:fld>
            <a:endParaRPr lang="en-US" dirty="0"/>
          </a:p>
        </p:txBody>
      </p:sp>
    </p:spTree>
    <p:extLst>
      <p:ext uri="{BB962C8B-B14F-4D97-AF65-F5344CB8AC3E}">
        <p14:creationId xmlns:p14="http://schemas.microsoft.com/office/powerpoint/2010/main" val="9588959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7BDD8D-88D8-4EE5-88F5-24B292815F3B}"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2E605F-8832-467D-986C-7381CDD4150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C2D1FBD4-5180-4C2C-9F9E-4246BAEB5CC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0CF481-EBB1-40F4-8A7A-FB720B86B47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F132A2-0599-456A-909E-8BDAD281837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CB3B5D-90F7-48D0-BC95-5E2E65EEBDF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EE62874-CBC4-49BF-BDEE-496D345E1E9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6D2E7C7-8BCD-466E-8C55-EB98E3E970B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F35152C-9F8F-496A-912F-D9CCFB7E1ED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61E1EF-0327-4C1A-80F1-92D5EA2FF12A}" type="slidenum">
              <a:rPr lang="en-US" smtClean="0"/>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4E7DBE3B-8F14-4632-A809-ACE2340F0710}"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AF871B4-A743-4AD2-AF23-4783B7FE5BA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514600"/>
            <a:ext cx="7772400" cy="2286000"/>
          </a:xfrm>
        </p:spPr>
        <p:txBody>
          <a:bodyPr>
            <a:normAutofit/>
          </a:bodyPr>
          <a:lstStyle/>
          <a:p>
            <a:pPr algn="ctr"/>
            <a:r>
              <a:rPr lang="en-US" sz="5400" b="1" dirty="0" smtClean="0"/>
              <a:t> </a:t>
            </a:r>
            <a:r>
              <a:rPr lang="en-US" sz="5400" b="1" dirty="0"/>
              <a:t>Youth </a:t>
            </a:r>
            <a:r>
              <a:rPr lang="en-US" sz="5400" b="1" dirty="0" smtClean="0"/>
              <a:t>Apprenticeship</a:t>
            </a:r>
            <a:br>
              <a:rPr lang="en-US" sz="5400" b="1" dirty="0" smtClean="0"/>
            </a:br>
            <a:r>
              <a:rPr lang="en-US" sz="5400" dirty="0" smtClean="0"/>
              <a:t>Program</a:t>
            </a:r>
            <a:endParaRPr lang="en-US" sz="5400" b="1" dirty="0"/>
          </a:p>
        </p:txBody>
      </p:sp>
      <p:pic>
        <p:nvPicPr>
          <p:cNvPr id="2052" name="Picture 4" descr="DWD_YA_logo_aqua_rainbow"/>
          <p:cNvPicPr>
            <a:picLocks noChangeAspect="1" noChangeArrowheads="1"/>
          </p:cNvPicPr>
          <p:nvPr/>
        </p:nvPicPr>
        <p:blipFill>
          <a:blip r:embed="rId2" cstate="print"/>
          <a:srcRect/>
          <a:stretch>
            <a:fillRect/>
          </a:stretch>
        </p:blipFill>
        <p:spPr bwMode="auto">
          <a:xfrm>
            <a:off x="6172200" y="3505200"/>
            <a:ext cx="2971800" cy="2971800"/>
          </a:xfrm>
          <a:prstGeom prst="rect">
            <a:avLst/>
          </a:prstGeom>
          <a:noFill/>
        </p:spPr>
      </p:pic>
      <p:sp>
        <p:nvSpPr>
          <p:cNvPr id="5" name="TextBox 4"/>
          <p:cNvSpPr txBox="1"/>
          <p:nvPr/>
        </p:nvSpPr>
        <p:spPr>
          <a:xfrm>
            <a:off x="1752600" y="762000"/>
            <a:ext cx="4419600" cy="1754326"/>
          </a:xfrm>
          <a:prstGeom prst="rect">
            <a:avLst/>
          </a:prstGeom>
          <a:noFill/>
        </p:spPr>
        <p:txBody>
          <a:bodyPr wrap="square" rtlCol="0">
            <a:spAutoFit/>
          </a:bodyPr>
          <a:lstStyle/>
          <a:p>
            <a:pPr algn="ctr"/>
            <a:r>
              <a:rPr lang="en-US" sz="5400" dirty="0" smtClean="0"/>
              <a:t>Your School Logo</a:t>
            </a:r>
            <a:endParaRPr lang="en-US" sz="5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get involved?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All students apply for the program through their home school districts.  Students must</a:t>
            </a:r>
          </a:p>
          <a:p>
            <a:pPr lvl="0"/>
            <a:r>
              <a:rPr lang="en-US" dirty="0" smtClean="0"/>
              <a:t>be on track for high school graduation (sophomore or junior standing depending on year applying) </a:t>
            </a:r>
          </a:p>
          <a:p>
            <a:pPr lvl="0"/>
            <a:r>
              <a:rPr lang="en-US" dirty="0" smtClean="0"/>
              <a:t>have explored the career area they want to participate in</a:t>
            </a:r>
          </a:p>
          <a:p>
            <a:pPr lvl="0"/>
            <a:r>
              <a:rPr lang="en-US" dirty="0" smtClean="0"/>
              <a:t>be interested in participating in a hands-on learning experience</a:t>
            </a:r>
          </a:p>
          <a:p>
            <a:pPr lvl="0"/>
            <a:r>
              <a:rPr lang="en-US" dirty="0" smtClean="0"/>
              <a:t>be at least 16 years of age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29600" cy="1371600"/>
          </a:xfrm>
        </p:spPr>
        <p:txBody>
          <a:bodyPr/>
          <a:lstStyle/>
          <a:p>
            <a:r>
              <a:rPr lang="en-US" sz="4000" i="1" dirty="0"/>
              <a:t>You’re </a:t>
            </a:r>
            <a:r>
              <a:rPr lang="en-US" sz="4000" i="1" dirty="0" smtClean="0"/>
              <a:t>Hired…What </a:t>
            </a:r>
            <a:r>
              <a:rPr lang="en-US" sz="4000" i="1" dirty="0"/>
              <a:t>Happens Next……….</a:t>
            </a:r>
          </a:p>
        </p:txBody>
      </p:sp>
      <p:sp>
        <p:nvSpPr>
          <p:cNvPr id="30723" name="Rectangle 3"/>
          <p:cNvSpPr>
            <a:spLocks noGrp="1" noChangeArrowheads="1"/>
          </p:cNvSpPr>
          <p:nvPr>
            <p:ph idx="1"/>
          </p:nvPr>
        </p:nvSpPr>
        <p:spPr>
          <a:xfrm>
            <a:off x="457200" y="1676400"/>
            <a:ext cx="8229600" cy="4800600"/>
          </a:xfrm>
        </p:spPr>
        <p:txBody>
          <a:bodyPr/>
          <a:lstStyle/>
          <a:p>
            <a:pPr>
              <a:buClr>
                <a:schemeClr val="tx1"/>
              </a:buClr>
              <a:buFont typeface="Wingdings" pitchFamily="2" charset="2"/>
              <a:buChar char="Ø"/>
            </a:pPr>
            <a:r>
              <a:rPr lang="en-US" sz="2800" b="1" dirty="0"/>
              <a:t>Paid Work (1-year)= 450 Hours</a:t>
            </a:r>
          </a:p>
          <a:p>
            <a:pPr>
              <a:buClr>
                <a:schemeClr val="tx1"/>
              </a:buClr>
              <a:buFont typeface="Webdings" pitchFamily="18" charset="2"/>
              <a:buNone/>
            </a:pPr>
            <a:r>
              <a:rPr lang="en-US" sz="2800" b="1" dirty="0"/>
              <a:t>   </a:t>
            </a:r>
            <a:r>
              <a:rPr lang="en-US" sz="2800" dirty="0"/>
              <a:t>(13-20 Hours Per Week)</a:t>
            </a:r>
          </a:p>
          <a:p>
            <a:pPr>
              <a:buClr>
                <a:schemeClr val="tx1"/>
              </a:buClr>
              <a:buFont typeface="Wingdings" pitchFamily="2" charset="2"/>
              <a:buChar char="Ø"/>
            </a:pPr>
            <a:r>
              <a:rPr lang="en-US" sz="2800" b="1" dirty="0"/>
              <a:t>Paid Work (2-year)= 900</a:t>
            </a:r>
            <a:r>
              <a:rPr lang="en-US" sz="2800" dirty="0"/>
              <a:t> </a:t>
            </a:r>
            <a:r>
              <a:rPr lang="en-US" sz="2800" b="1" dirty="0"/>
              <a:t>Hours</a:t>
            </a:r>
          </a:p>
          <a:p>
            <a:pPr>
              <a:buClr>
                <a:schemeClr val="tx1"/>
              </a:buClr>
              <a:buFont typeface="Wingdings" pitchFamily="2" charset="2"/>
              <a:buChar char="Ø"/>
            </a:pPr>
            <a:r>
              <a:rPr lang="en-US" sz="2800" dirty="0" smtClean="0"/>
              <a:t>Attend </a:t>
            </a:r>
            <a:r>
              <a:rPr lang="en-US" sz="2800" dirty="0"/>
              <a:t>Apprenticeship Classes</a:t>
            </a:r>
          </a:p>
          <a:p>
            <a:pPr>
              <a:buClr>
                <a:schemeClr val="tx1"/>
              </a:buClr>
              <a:buFont typeface="Wingdings" pitchFamily="2" charset="2"/>
              <a:buChar char="Ø"/>
            </a:pPr>
            <a:r>
              <a:rPr lang="en-US" sz="2800" dirty="0"/>
              <a:t>Master Required Work-Site Competencies</a:t>
            </a:r>
          </a:p>
          <a:p>
            <a:pPr>
              <a:buClr>
                <a:schemeClr val="tx1"/>
              </a:buClr>
              <a:buFont typeface="Wingdings" pitchFamily="2" charset="2"/>
              <a:buChar char="Ø"/>
            </a:pPr>
            <a:r>
              <a:rPr lang="en-US" sz="2800" dirty="0"/>
              <a:t>Maintain </a:t>
            </a:r>
            <a:r>
              <a:rPr lang="en-US" sz="2800" b="1" dirty="0"/>
              <a:t>Good Grades</a:t>
            </a:r>
            <a:r>
              <a:rPr lang="en-US" sz="2800" dirty="0"/>
              <a:t> in </a:t>
            </a:r>
            <a:r>
              <a:rPr lang="en-US" sz="2800" b="1" dirty="0"/>
              <a:t>all Classes</a:t>
            </a:r>
          </a:p>
          <a:p>
            <a:pPr>
              <a:buClr>
                <a:schemeClr val="tx1"/>
              </a:buClr>
              <a:buFont typeface="Wingdings" pitchFamily="2" charset="2"/>
              <a:buNone/>
            </a:pPr>
            <a:r>
              <a:rPr lang="en-US" sz="2800" dirty="0"/>
              <a:t>   (High School &amp; Youth Apprenticeship)</a:t>
            </a:r>
          </a:p>
          <a:p>
            <a:pPr>
              <a:buClr>
                <a:schemeClr val="tx1"/>
              </a:buClr>
              <a:buFont typeface="Wingdings" pitchFamily="2" charset="2"/>
              <a:buChar char="Ø"/>
            </a:pPr>
            <a:r>
              <a:rPr lang="en-US" sz="2800" dirty="0"/>
              <a:t>Parent(s) and Youth Apprentice </a:t>
            </a:r>
            <a:r>
              <a:rPr lang="en-US" sz="2800" b="1" dirty="0"/>
              <a:t>Must Attend Grading Conferences</a:t>
            </a:r>
          </a:p>
          <a:p>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a:bodyPr>
          <a:lstStyle/>
          <a:p>
            <a:r>
              <a:rPr lang="en-US" sz="3600" i="1" dirty="0"/>
              <a:t>You’re </a:t>
            </a:r>
            <a:r>
              <a:rPr lang="en-US" sz="3600" i="1" dirty="0" smtClean="0"/>
              <a:t>Hired…What </a:t>
            </a:r>
            <a:r>
              <a:rPr lang="en-US" sz="3600" i="1" dirty="0"/>
              <a:t>Happens Next…..</a:t>
            </a:r>
          </a:p>
        </p:txBody>
      </p:sp>
      <p:sp>
        <p:nvSpPr>
          <p:cNvPr id="31747" name="Rectangle 3"/>
          <p:cNvSpPr>
            <a:spLocks noGrp="1" noChangeArrowheads="1"/>
          </p:cNvSpPr>
          <p:nvPr>
            <p:ph idx="1"/>
          </p:nvPr>
        </p:nvSpPr>
        <p:spPr/>
        <p:txBody>
          <a:bodyPr/>
          <a:lstStyle/>
          <a:p>
            <a:pPr>
              <a:buClr>
                <a:schemeClr val="tx1"/>
              </a:buClr>
              <a:buSzPct val="75000"/>
              <a:buFont typeface="Wingdings" pitchFamily="2" charset="2"/>
              <a:buChar char="Ø"/>
            </a:pPr>
            <a:r>
              <a:rPr lang="en-US" sz="4000" dirty="0"/>
              <a:t>Change High School Schedule</a:t>
            </a:r>
          </a:p>
          <a:p>
            <a:pPr>
              <a:buClr>
                <a:schemeClr val="tx1"/>
              </a:buClr>
              <a:buSzPct val="75000"/>
              <a:buFont typeface="Wingdings" pitchFamily="2" charset="2"/>
              <a:buChar char="Ø"/>
            </a:pPr>
            <a:r>
              <a:rPr lang="en-US" sz="4000" dirty="0"/>
              <a:t>June/August Signing of Contract with Student, Parent, Business &amp; School Representative</a:t>
            </a:r>
          </a:p>
          <a:p>
            <a:pPr>
              <a:buClr>
                <a:schemeClr val="tx1"/>
              </a:buClr>
              <a:buSzPct val="75000"/>
              <a:buFont typeface="Wingdings" pitchFamily="2" charset="2"/>
              <a:buChar char="Ø"/>
            </a:pPr>
            <a:r>
              <a:rPr lang="en-US" sz="4000" dirty="0"/>
              <a:t>C.N.A. Summer Class for Health Apprentices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 ME UP! </a:t>
            </a:r>
            <a:endParaRPr lang="en-US" dirty="0"/>
          </a:p>
        </p:txBody>
      </p:sp>
      <p:sp>
        <p:nvSpPr>
          <p:cNvPr id="3" name="Content Placeholder 2"/>
          <p:cNvSpPr>
            <a:spLocks noGrp="1"/>
          </p:cNvSpPr>
          <p:nvPr>
            <p:ph idx="1"/>
          </p:nvPr>
        </p:nvSpPr>
        <p:spPr>
          <a:xfrm>
            <a:off x="457200" y="1775191"/>
            <a:ext cx="8229600" cy="2415809"/>
          </a:xfrm>
        </p:spPr>
        <p:txBody>
          <a:bodyPr>
            <a:normAutofit/>
          </a:bodyPr>
          <a:lstStyle/>
          <a:p>
            <a:pPr algn="ctr">
              <a:buNone/>
            </a:pPr>
            <a:r>
              <a:rPr lang="en-US" dirty="0" smtClean="0"/>
              <a:t>Local Youth Apprenticeship Coordinator</a:t>
            </a:r>
          </a:p>
          <a:p>
            <a:endParaRPr lang="en-US" dirty="0" smtClean="0"/>
          </a:p>
          <a:p>
            <a:pPr algn="ctr">
              <a:buNone/>
            </a:pPr>
            <a:r>
              <a:rPr lang="en-US" sz="4400" b="1" dirty="0" smtClean="0"/>
              <a:t>YOUR CONTACT INFO </a:t>
            </a:r>
          </a:p>
          <a:p>
            <a:endParaRPr lang="en-US" dirty="0"/>
          </a:p>
        </p:txBody>
      </p:sp>
      <p:sp>
        <p:nvSpPr>
          <p:cNvPr id="5" name="TextBox 4"/>
          <p:cNvSpPr txBox="1"/>
          <p:nvPr/>
        </p:nvSpPr>
        <p:spPr>
          <a:xfrm>
            <a:off x="2057400" y="4343400"/>
            <a:ext cx="5105400" cy="369332"/>
          </a:xfrm>
          <a:prstGeom prst="rect">
            <a:avLst/>
          </a:prstGeom>
          <a:noFill/>
        </p:spPr>
        <p:txBody>
          <a:bodyPr wrap="square" rtlCol="0">
            <a:spAutoFit/>
          </a:bodyPr>
          <a:lstStyle/>
          <a:p>
            <a:pPr algn="ctr"/>
            <a:r>
              <a:rPr lang="en-US" dirty="0" smtClean="0"/>
              <a:t>Your School LOGO</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r>
              <a:rPr lang="en-US" dirty="0"/>
              <a:t>What is Youth Apprenticeship?</a:t>
            </a:r>
          </a:p>
        </p:txBody>
      </p:sp>
      <p:sp>
        <p:nvSpPr>
          <p:cNvPr id="26627" name="Rectangle 3"/>
          <p:cNvSpPr>
            <a:spLocks noGrp="1" noChangeArrowheads="1"/>
          </p:cNvSpPr>
          <p:nvPr>
            <p:ph idx="1"/>
          </p:nvPr>
        </p:nvSpPr>
        <p:spPr/>
        <p:txBody>
          <a:bodyPr>
            <a:normAutofit/>
          </a:bodyPr>
          <a:lstStyle/>
          <a:p>
            <a:pPr>
              <a:buNone/>
            </a:pPr>
            <a:r>
              <a:rPr lang="en-US" dirty="0" smtClean="0"/>
              <a:t>    Youth Apprenticeship (YA) is a rigorous statewide elective program for high school juniors and seniors that combine academic and technical classroom instruction with mentored on-the-job learning.  It’s an opportunity for students to experience a career while still in high school. </a:t>
            </a: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this work?</a:t>
            </a:r>
            <a:endParaRPr lang="en-US" dirty="0"/>
          </a:p>
        </p:txBody>
      </p:sp>
      <p:sp>
        <p:nvSpPr>
          <p:cNvPr id="3" name="Content Placeholder 2"/>
          <p:cNvSpPr>
            <a:spLocks noGrp="1"/>
          </p:cNvSpPr>
          <p:nvPr>
            <p:ph idx="1"/>
          </p:nvPr>
        </p:nvSpPr>
        <p:spPr>
          <a:xfrm>
            <a:off x="0" y="1524000"/>
            <a:ext cx="6324600" cy="5333999"/>
          </a:xfrm>
        </p:spPr>
        <p:txBody>
          <a:bodyPr>
            <a:normAutofit fontScale="92500" lnSpcReduction="10000"/>
          </a:bodyPr>
          <a:lstStyle/>
          <a:p>
            <a:pPr lvl="0"/>
            <a:r>
              <a:rPr lang="en-US" dirty="0" smtClean="0"/>
              <a:t>Students attend their home high school and continue taking courses required to meet graduation requirements along with technical coursework, which follows industry standards. </a:t>
            </a:r>
          </a:p>
          <a:p>
            <a:pPr lvl="0">
              <a:buNone/>
            </a:pPr>
            <a:endParaRPr lang="en-US" dirty="0" smtClean="0"/>
          </a:p>
          <a:p>
            <a:pPr lvl="0"/>
            <a:r>
              <a:rPr lang="en-US" dirty="0" smtClean="0"/>
              <a:t>Students work 10-20 hours per week during the school year and are encouraged to work during the summer depending on business needs.</a:t>
            </a:r>
          </a:p>
          <a:p>
            <a:pPr lvl="0"/>
            <a:endParaRPr lang="en-US" dirty="0" smtClean="0"/>
          </a:p>
          <a:p>
            <a:endParaRPr lang="en-US" dirty="0"/>
          </a:p>
        </p:txBody>
      </p:sp>
      <p:pic>
        <p:nvPicPr>
          <p:cNvPr id="52226" name="Picture 2" descr="Displaying FIN YA Northcentral.JPG"/>
          <p:cNvPicPr>
            <a:picLocks noChangeAspect="1" noChangeArrowheads="1"/>
          </p:cNvPicPr>
          <p:nvPr/>
        </p:nvPicPr>
        <p:blipFill>
          <a:blip r:embed="rId2" cstate="print"/>
          <a:srcRect/>
          <a:stretch>
            <a:fillRect/>
          </a:stretch>
        </p:blipFill>
        <p:spPr bwMode="auto">
          <a:xfrm>
            <a:off x="6466305" y="3505200"/>
            <a:ext cx="3235158" cy="3352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this work?</a:t>
            </a:r>
            <a:endParaRPr lang="en-US" dirty="0"/>
          </a:p>
        </p:txBody>
      </p:sp>
      <p:sp>
        <p:nvSpPr>
          <p:cNvPr id="3" name="Content Placeholder 2"/>
          <p:cNvSpPr>
            <a:spLocks noGrp="1"/>
          </p:cNvSpPr>
          <p:nvPr>
            <p:ph idx="1"/>
          </p:nvPr>
        </p:nvSpPr>
        <p:spPr>
          <a:xfrm>
            <a:off x="152400" y="1775191"/>
            <a:ext cx="6096000" cy="4625609"/>
          </a:xfrm>
        </p:spPr>
        <p:txBody>
          <a:bodyPr>
            <a:normAutofit fontScale="92500" lnSpcReduction="20000"/>
          </a:bodyPr>
          <a:lstStyle/>
          <a:p>
            <a:pPr lvl="0"/>
            <a:r>
              <a:rPr lang="en-US" dirty="0" smtClean="0"/>
              <a:t>Employers provide wages, worker's compensation, competency training, and mentoring.</a:t>
            </a:r>
          </a:p>
          <a:p>
            <a:pPr lvl="0">
              <a:buNone/>
            </a:pPr>
            <a:endParaRPr lang="en-US" dirty="0" smtClean="0"/>
          </a:p>
          <a:p>
            <a:pPr lvl="0"/>
            <a:r>
              <a:rPr lang="en-US" dirty="0" smtClean="0"/>
              <a:t>Students who master the competencies and graduate from high school, receive a state issued skills certificate.  Students may be eligible for advanced standing at a technical college offering a similar program.</a:t>
            </a:r>
            <a:endParaRPr lang="en-US" dirty="0"/>
          </a:p>
        </p:txBody>
      </p:sp>
      <p:pic>
        <p:nvPicPr>
          <p:cNvPr id="49154" name="Picture 2" descr="Displaying IT YA Dane County.jpg"/>
          <p:cNvPicPr>
            <a:picLocks noChangeAspect="1" noChangeArrowheads="1"/>
          </p:cNvPicPr>
          <p:nvPr/>
        </p:nvPicPr>
        <p:blipFill>
          <a:blip r:embed="rId2" cstate="print"/>
          <a:srcRect/>
          <a:stretch>
            <a:fillRect/>
          </a:stretch>
        </p:blipFill>
        <p:spPr bwMode="auto">
          <a:xfrm>
            <a:off x="6400800" y="1905000"/>
            <a:ext cx="3071820" cy="410279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this work?</a:t>
            </a:r>
            <a:endParaRPr lang="en-US" dirty="0"/>
          </a:p>
        </p:txBody>
      </p:sp>
      <p:sp>
        <p:nvSpPr>
          <p:cNvPr id="3" name="Content Placeholder 2"/>
          <p:cNvSpPr>
            <a:spLocks noGrp="1"/>
          </p:cNvSpPr>
          <p:nvPr>
            <p:ph idx="1"/>
          </p:nvPr>
        </p:nvSpPr>
        <p:spPr>
          <a:xfrm>
            <a:off x="0" y="1524000"/>
            <a:ext cx="9144000" cy="4800600"/>
          </a:xfrm>
        </p:spPr>
        <p:txBody>
          <a:bodyPr>
            <a:normAutofit/>
          </a:bodyPr>
          <a:lstStyle/>
          <a:p>
            <a:pPr lvl="0">
              <a:buNone/>
            </a:pPr>
            <a:r>
              <a:rPr lang="en-US" dirty="0" smtClean="0"/>
              <a:t>There is no commitment from the employer to hire the student or for the student to remain with the employer after graduation.  However, successful experiences have resulted in the student continuing with their employer.</a:t>
            </a:r>
          </a:p>
          <a:p>
            <a:endParaRPr lang="en-US" dirty="0"/>
          </a:p>
        </p:txBody>
      </p:sp>
      <p:pic>
        <p:nvPicPr>
          <p:cNvPr id="50178" name="Picture 2" descr="Displaying DD YA Kenosha2.jpg"/>
          <p:cNvPicPr>
            <a:picLocks noChangeAspect="1" noChangeArrowheads="1"/>
          </p:cNvPicPr>
          <p:nvPr/>
        </p:nvPicPr>
        <p:blipFill>
          <a:blip r:embed="rId2" cstate="print"/>
          <a:srcRect/>
          <a:stretch>
            <a:fillRect/>
          </a:stretch>
        </p:blipFill>
        <p:spPr bwMode="auto">
          <a:xfrm>
            <a:off x="2133600" y="4267200"/>
            <a:ext cx="3962400" cy="276129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Yes… You can still go to College!</a:t>
            </a:r>
            <a:endParaRPr lang="en-US" dirty="0"/>
          </a:p>
        </p:txBody>
      </p:sp>
      <p:sp>
        <p:nvSpPr>
          <p:cNvPr id="3" name="Content Placeholder 2"/>
          <p:cNvSpPr>
            <a:spLocks noGrp="1"/>
          </p:cNvSpPr>
          <p:nvPr>
            <p:ph idx="1"/>
          </p:nvPr>
        </p:nvSpPr>
        <p:spPr/>
        <p:txBody>
          <a:bodyPr>
            <a:normAutofit lnSpcReduction="10000"/>
          </a:bodyPr>
          <a:lstStyle/>
          <a:p>
            <a:pPr lvl="0">
              <a:buNone/>
            </a:pPr>
            <a:r>
              <a:rPr lang="en-US" dirty="0" smtClean="0"/>
              <a:t>  Upon completion, all post-secondary options are still open to students:  </a:t>
            </a:r>
          </a:p>
          <a:p>
            <a:pPr lvl="2"/>
            <a:r>
              <a:rPr lang="en-US" dirty="0" smtClean="0"/>
              <a:t>University</a:t>
            </a:r>
          </a:p>
          <a:p>
            <a:pPr lvl="2"/>
            <a:r>
              <a:rPr lang="en-US" dirty="0" smtClean="0"/>
              <a:t> Two-year technical programs</a:t>
            </a:r>
          </a:p>
          <a:p>
            <a:pPr lvl="2"/>
            <a:r>
              <a:rPr lang="en-US" dirty="0" smtClean="0"/>
              <a:t>Adult apprenticeships</a:t>
            </a:r>
          </a:p>
          <a:p>
            <a:pPr lvl="2"/>
            <a:r>
              <a:rPr lang="en-US" dirty="0" smtClean="0"/>
              <a:t>Other industry training programs -Military etc</a:t>
            </a:r>
          </a:p>
          <a:p>
            <a:pPr lvl="2"/>
            <a:r>
              <a:rPr lang="en-US" dirty="0" smtClean="0"/>
              <a:t>And/or employment. </a:t>
            </a:r>
          </a:p>
          <a:p>
            <a:pPr lvl="0">
              <a:buNone/>
            </a:pPr>
            <a:r>
              <a:rPr lang="en-US" dirty="0" smtClean="0"/>
              <a:t> It is important that you communicate your  post-secondary plans with their counselor so all academic requirements are met.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28600"/>
            <a:ext cx="8229600" cy="914400"/>
          </a:xfrm>
        </p:spPr>
        <p:txBody>
          <a:bodyPr/>
          <a:lstStyle/>
          <a:p>
            <a:r>
              <a:rPr lang="en-US" dirty="0"/>
              <a:t>Benefits to the student</a:t>
            </a:r>
          </a:p>
        </p:txBody>
      </p:sp>
      <p:sp>
        <p:nvSpPr>
          <p:cNvPr id="27651" name="Rectangle 3"/>
          <p:cNvSpPr>
            <a:spLocks noGrp="1" noChangeArrowheads="1"/>
          </p:cNvSpPr>
          <p:nvPr>
            <p:ph idx="1"/>
          </p:nvPr>
        </p:nvSpPr>
        <p:spPr>
          <a:xfrm>
            <a:off x="152400" y="1600200"/>
            <a:ext cx="8534400" cy="5105400"/>
          </a:xfrm>
        </p:spPr>
        <p:txBody>
          <a:bodyPr>
            <a:normAutofit/>
          </a:bodyPr>
          <a:lstStyle/>
          <a:p>
            <a:pPr>
              <a:lnSpc>
                <a:spcPct val="90000"/>
              </a:lnSpc>
            </a:pPr>
            <a:r>
              <a:rPr lang="en-US" sz="2800" dirty="0"/>
              <a:t>Develop strong academic and technical skills</a:t>
            </a:r>
          </a:p>
          <a:p>
            <a:pPr>
              <a:lnSpc>
                <a:spcPct val="90000"/>
              </a:lnSpc>
            </a:pPr>
            <a:r>
              <a:rPr lang="en-US" sz="2800" dirty="0"/>
              <a:t>Learn to handle responsibility, develop good work habits, learn problem solving, time management and team work required of skilled adults</a:t>
            </a:r>
          </a:p>
          <a:p>
            <a:pPr>
              <a:lnSpc>
                <a:spcPct val="90000"/>
              </a:lnSpc>
            </a:pPr>
            <a:r>
              <a:rPr lang="en-US" sz="2800" dirty="0"/>
              <a:t>See first-hand connection between education and real-life work skills</a:t>
            </a:r>
          </a:p>
          <a:p>
            <a:pPr>
              <a:lnSpc>
                <a:spcPct val="90000"/>
              </a:lnSpc>
            </a:pPr>
            <a:r>
              <a:rPr lang="en-US" sz="2800" dirty="0"/>
              <a:t>Earn wages during the program</a:t>
            </a:r>
          </a:p>
          <a:p>
            <a:pPr>
              <a:lnSpc>
                <a:spcPct val="90000"/>
              </a:lnSpc>
            </a:pPr>
            <a:r>
              <a:rPr lang="en-US" sz="2800" dirty="0"/>
              <a:t>Master the required program competencies and receive a state-issued certificate of occupational proficiency</a:t>
            </a:r>
          </a:p>
          <a:p>
            <a:pPr>
              <a:lnSpc>
                <a:spcPct val="90000"/>
              </a:lnSpc>
            </a:pPr>
            <a:r>
              <a:rPr lang="en-US" sz="2800" dirty="0" smtClean="0"/>
              <a:t>Possibly gain </a:t>
            </a:r>
            <a:r>
              <a:rPr lang="en-US" sz="2800" dirty="0"/>
              <a:t>advanced standing or receive transcripted credit at a technical college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wipe(down)">
                                      <p:cBhvr>
                                        <p:cTn id="7" dur="500"/>
                                        <p:tgtEl>
                                          <p:spTgt spid="276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wipe(down)">
                                      <p:cBhvr>
                                        <p:cTn id="12" dur="500"/>
                                        <p:tgtEl>
                                          <p:spTgt spid="276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wipe(down)">
                                      <p:cBhvr>
                                        <p:cTn id="17" dur="500"/>
                                        <p:tgtEl>
                                          <p:spTgt spid="276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wipe(down)">
                                      <p:cBhvr>
                                        <p:cTn id="22" dur="500"/>
                                        <p:tgtEl>
                                          <p:spTgt spid="276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7651">
                                            <p:txEl>
                                              <p:pRg st="4" end="4"/>
                                            </p:txEl>
                                          </p:spTgt>
                                        </p:tgtEl>
                                        <p:attrNameLst>
                                          <p:attrName>style.visibility</p:attrName>
                                        </p:attrNameLst>
                                      </p:cBhvr>
                                      <p:to>
                                        <p:strVal val="visible"/>
                                      </p:to>
                                    </p:set>
                                    <p:animEffect transition="in" filter="wipe(down)">
                                      <p:cBhvr>
                                        <p:cTn id="27" dur="500"/>
                                        <p:tgtEl>
                                          <p:spTgt spid="2765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7651">
                                            <p:txEl>
                                              <p:pRg st="5" end="5"/>
                                            </p:txEl>
                                          </p:spTgt>
                                        </p:tgtEl>
                                        <p:attrNameLst>
                                          <p:attrName>style.visibility</p:attrName>
                                        </p:attrNameLst>
                                      </p:cBhvr>
                                      <p:to>
                                        <p:strVal val="visible"/>
                                      </p:to>
                                    </p:set>
                                    <p:animEffect transition="in" filter="wipe(down)">
                                      <p:cBhvr>
                                        <p:cTn id="32" dur="500"/>
                                        <p:tgtEl>
                                          <p:spTgt spid="276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en-US" sz="4000" dirty="0"/>
              <a:t>To be a successful Youth Apprentice you must . . . </a:t>
            </a:r>
          </a:p>
        </p:txBody>
      </p:sp>
      <p:sp>
        <p:nvSpPr>
          <p:cNvPr id="18435" name="Rectangle 3"/>
          <p:cNvSpPr>
            <a:spLocks noGrp="1" noChangeArrowheads="1"/>
          </p:cNvSpPr>
          <p:nvPr>
            <p:ph idx="1"/>
          </p:nvPr>
        </p:nvSpPr>
        <p:spPr>
          <a:xfrm>
            <a:off x="3810000" y="1775191"/>
            <a:ext cx="4876800" cy="4625609"/>
          </a:xfrm>
        </p:spPr>
        <p:txBody>
          <a:bodyPr>
            <a:normAutofit fontScale="92500" lnSpcReduction="10000"/>
          </a:bodyPr>
          <a:lstStyle/>
          <a:p>
            <a:r>
              <a:rPr lang="en-US" sz="2800" dirty="0"/>
              <a:t>Be committed (to spending one year in the career experience and giving it 100%)</a:t>
            </a:r>
          </a:p>
          <a:p>
            <a:r>
              <a:rPr lang="en-US" sz="2800" dirty="0"/>
              <a:t>Learn from your mistakes (you will make them – they expect you to)</a:t>
            </a:r>
          </a:p>
          <a:p>
            <a:r>
              <a:rPr lang="en-US" sz="2800" dirty="0"/>
              <a:t>Be responsible (show up on time, work hard, and communicate with others)</a:t>
            </a:r>
          </a:p>
          <a:p>
            <a:r>
              <a:rPr lang="en-US" sz="2800" dirty="0"/>
              <a:t>Be mature (you’ll be working among adults and you’ll be expected to act that way)</a:t>
            </a:r>
          </a:p>
          <a:p>
            <a:endParaRPr lang="en-US" sz="2800" dirty="0"/>
          </a:p>
        </p:txBody>
      </p:sp>
      <p:pic>
        <p:nvPicPr>
          <p:cNvPr id="12290" name="Picture 2" descr="Displaying Hlt YA- LTC.jpg"/>
          <p:cNvPicPr>
            <a:picLocks noChangeAspect="1" noChangeArrowheads="1"/>
          </p:cNvPicPr>
          <p:nvPr/>
        </p:nvPicPr>
        <p:blipFill>
          <a:blip r:embed="rId2" cstate="print"/>
          <a:srcRect/>
          <a:stretch>
            <a:fillRect/>
          </a:stretch>
        </p:blipFill>
        <p:spPr bwMode="auto">
          <a:xfrm>
            <a:off x="0" y="1524000"/>
            <a:ext cx="3543299" cy="4724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sz="4000" dirty="0"/>
              <a:t>Qualifications for</a:t>
            </a:r>
            <a:br>
              <a:rPr lang="en-US" sz="4000" dirty="0"/>
            </a:br>
            <a:r>
              <a:rPr lang="en-US" sz="4000" dirty="0"/>
              <a:t> Youth Apprenticeships</a:t>
            </a:r>
          </a:p>
        </p:txBody>
      </p:sp>
      <p:sp>
        <p:nvSpPr>
          <p:cNvPr id="24579" name="Rectangle 3"/>
          <p:cNvSpPr>
            <a:spLocks noGrp="1" noChangeArrowheads="1"/>
          </p:cNvSpPr>
          <p:nvPr>
            <p:ph idx="1"/>
          </p:nvPr>
        </p:nvSpPr>
        <p:spPr>
          <a:xfrm>
            <a:off x="457200" y="1752600"/>
            <a:ext cx="8229600" cy="4525963"/>
          </a:xfrm>
        </p:spPr>
        <p:txBody>
          <a:bodyPr>
            <a:normAutofit lnSpcReduction="10000"/>
          </a:bodyPr>
          <a:lstStyle/>
          <a:p>
            <a:pPr>
              <a:buClr>
                <a:schemeClr val="tx1"/>
              </a:buClr>
              <a:buFont typeface="Wingdings" pitchFamily="2" charset="2"/>
              <a:buChar char="q"/>
            </a:pPr>
            <a:r>
              <a:rPr lang="en-US" sz="3600" dirty="0"/>
              <a:t>Good Attendance Record</a:t>
            </a:r>
          </a:p>
          <a:p>
            <a:pPr>
              <a:buClr>
                <a:schemeClr val="tx1"/>
              </a:buClr>
              <a:buFont typeface="Wingdings" pitchFamily="2" charset="2"/>
              <a:buChar char="q"/>
            </a:pPr>
            <a:r>
              <a:rPr lang="en-US" sz="3600" dirty="0"/>
              <a:t>On Track for Graduation</a:t>
            </a:r>
          </a:p>
          <a:p>
            <a:pPr>
              <a:buClr>
                <a:schemeClr val="tx1"/>
              </a:buClr>
              <a:buFont typeface="Wingdings" pitchFamily="2" charset="2"/>
              <a:buChar char="q"/>
            </a:pPr>
            <a:r>
              <a:rPr lang="en-US" sz="3600" dirty="0" smtClean="0"/>
              <a:t>Driver’s License/Transportation</a:t>
            </a:r>
            <a:endParaRPr lang="en-US" sz="3600" dirty="0"/>
          </a:p>
          <a:p>
            <a:pPr>
              <a:buClr>
                <a:schemeClr val="tx1"/>
              </a:buClr>
              <a:buFont typeface="Wingdings" pitchFamily="2" charset="2"/>
              <a:buChar char="q"/>
            </a:pPr>
            <a:r>
              <a:rPr lang="en-US" sz="3600" dirty="0"/>
              <a:t>Personal </a:t>
            </a:r>
            <a:r>
              <a:rPr lang="en-US" sz="3600" dirty="0" smtClean="0"/>
              <a:t>Costs-Textbooks (only if you keep the books), </a:t>
            </a:r>
            <a:r>
              <a:rPr lang="en-US" sz="3600" dirty="0"/>
              <a:t>uniforms, </a:t>
            </a:r>
            <a:r>
              <a:rPr lang="en-US" sz="3600" dirty="0" smtClean="0"/>
              <a:t>tools</a:t>
            </a:r>
          </a:p>
          <a:p>
            <a:pPr>
              <a:buClr>
                <a:schemeClr val="tx1"/>
              </a:buClr>
              <a:buFont typeface="Wingdings" pitchFamily="2" charset="2"/>
              <a:buChar char="q"/>
            </a:pPr>
            <a:r>
              <a:rPr lang="en-US" sz="3600" dirty="0" smtClean="0"/>
              <a:t>Communication Skills- Clear and timely communication for students in extracurricular activities and sports</a:t>
            </a:r>
            <a:endParaRPr lang="en-US" sz="3600" dirty="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1922</TotalTime>
  <Words>481</Words>
  <Application>Microsoft Office PowerPoint</Application>
  <PresentationFormat>On-screen Show (4:3)</PresentationFormat>
  <Paragraphs>64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Module</vt:lpstr>
      <vt:lpstr> Youth Apprenticeship Program</vt:lpstr>
      <vt:lpstr>What is Youth Apprenticeship?</vt:lpstr>
      <vt:lpstr>How does this work?</vt:lpstr>
      <vt:lpstr>How does this work?</vt:lpstr>
      <vt:lpstr>How does this work?</vt:lpstr>
      <vt:lpstr>Yes… You can still go to College!</vt:lpstr>
      <vt:lpstr>Benefits to the student</vt:lpstr>
      <vt:lpstr>To be a successful Youth Apprentice you must . . . </vt:lpstr>
      <vt:lpstr>Qualifications for  Youth Apprenticeships</vt:lpstr>
      <vt:lpstr>How do I get involved?</vt:lpstr>
      <vt:lpstr>You’re Hired…What Happens Next……….</vt:lpstr>
      <vt:lpstr>You’re Hired…What Happens Next…..</vt:lpstr>
      <vt:lpstr>SIGN ME UP! </vt:lpstr>
    </vt:vector>
  </TitlesOfParts>
  <Company>Manitowoc Public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Manitowoc County Youth Apprenticeship</dc:title>
  <dc:creator>krullk</dc:creator>
  <cp:lastModifiedBy>Carole Anderson</cp:lastModifiedBy>
  <cp:revision>71</cp:revision>
  <dcterms:created xsi:type="dcterms:W3CDTF">2009-02-16T16:15:13Z</dcterms:created>
  <dcterms:modified xsi:type="dcterms:W3CDTF">2014-10-06T19:49:53Z</dcterms:modified>
</cp:coreProperties>
</file>